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6" r:id="rId11"/>
    <p:sldId id="267" r:id="rId12"/>
  </p:sldIdLst>
  <p:sldSz cx="9144000" cy="6858000" type="screen4x3"/>
  <p:notesSz cx="6858000" cy="91440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206" y="1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28 Título"/>
          <p:cNvSpPr>
            <a:spLocks noGrp="1"/>
          </p:cNvSpPr>
          <p:nvPr>
            <p:ph type="ctrTitle"/>
          </p:nvPr>
        </p:nvSpPr>
        <p:spPr>
          <a:xfrm>
            <a:off x="381000" y="4853411"/>
            <a:ext cx="8458200" cy="1222375"/>
          </a:xfrm>
        </p:spPr>
        <p:txBody>
          <a:bodyPr anchor="t"/>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16" name="15 Marcador de fecha"/>
          <p:cNvSpPr>
            <a:spLocks noGrp="1"/>
          </p:cNvSpPr>
          <p:nvPr>
            <p:ph type="dt" sz="half" idx="10"/>
          </p:nvPr>
        </p:nvSpPr>
        <p:spPr/>
        <p:txBody>
          <a:bodyPr/>
          <a:lstStyle/>
          <a:p>
            <a:fld id="{8D40CB58-2E80-4D5C-AAC2-63A345084C69}" type="datetimeFigureOut">
              <a:rPr lang="es-EC" smtClean="0"/>
              <a:t>05/12/2018</a:t>
            </a:fld>
            <a:endParaRPr lang="es-EC"/>
          </a:p>
        </p:txBody>
      </p:sp>
      <p:sp>
        <p:nvSpPr>
          <p:cNvPr id="2" name="1 Marcador de pie de página"/>
          <p:cNvSpPr>
            <a:spLocks noGrp="1"/>
          </p:cNvSpPr>
          <p:nvPr>
            <p:ph type="ftr" sz="quarter" idx="11"/>
          </p:nvPr>
        </p:nvSpPr>
        <p:spPr/>
        <p:txBody>
          <a:bodyPr/>
          <a:lstStyle/>
          <a:p>
            <a:endParaRPr lang="es-EC"/>
          </a:p>
        </p:txBody>
      </p:sp>
      <p:sp>
        <p:nvSpPr>
          <p:cNvPr id="15" name="14 Marcador de número de diapositiva"/>
          <p:cNvSpPr>
            <a:spLocks noGrp="1"/>
          </p:cNvSpPr>
          <p:nvPr>
            <p:ph type="sldNum" sz="quarter" idx="12"/>
          </p:nvPr>
        </p:nvSpPr>
        <p:spPr>
          <a:xfrm>
            <a:off x="8229600" y="6473952"/>
            <a:ext cx="758952" cy="246888"/>
          </a:xfrm>
        </p:spPr>
        <p:txBody>
          <a:bodyPr/>
          <a:lstStyle/>
          <a:p>
            <a:fld id="{1EB826EE-547C-4D35-82E0-22D9B04518DF}" type="slidenum">
              <a:rPr lang="es-EC" smtClean="0"/>
              <a:t>‹Nº›</a:t>
            </a:fld>
            <a:endParaRPr lang="es-EC"/>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8D40CB58-2E80-4D5C-AAC2-63A345084C69}" type="datetimeFigureOut">
              <a:rPr lang="es-EC" smtClean="0"/>
              <a:t>05/12/2018</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1EB826EE-547C-4D35-82E0-22D9B04518DF}" type="slidenum">
              <a:rPr lang="es-EC" smtClean="0"/>
              <a:t>‹Nº›</a:t>
            </a:fld>
            <a:endParaRPr lang="es-EC"/>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549276"/>
            <a:ext cx="18288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549276"/>
            <a:ext cx="62484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8D40CB58-2E80-4D5C-AAC2-63A345084C69}" type="datetimeFigureOut">
              <a:rPr lang="es-EC" smtClean="0"/>
              <a:t>05/12/2018</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1EB826EE-547C-4D35-82E0-22D9B04518DF}" type="slidenum">
              <a:rPr lang="es-EC" smtClean="0"/>
              <a:t>‹Nº›</a:t>
            </a:fld>
            <a:endParaRPr lang="es-EC"/>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2" name="2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27" name="26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Marcador de fecha"/>
          <p:cNvSpPr>
            <a:spLocks noGrp="1"/>
          </p:cNvSpPr>
          <p:nvPr>
            <p:ph type="dt" sz="half" idx="10"/>
          </p:nvPr>
        </p:nvSpPr>
        <p:spPr/>
        <p:txBody>
          <a:bodyPr/>
          <a:lstStyle/>
          <a:p>
            <a:fld id="{8D40CB58-2E80-4D5C-AAC2-63A345084C69}" type="datetimeFigureOut">
              <a:rPr lang="es-EC" smtClean="0"/>
              <a:t>05/12/2018</a:t>
            </a:fld>
            <a:endParaRPr lang="es-EC"/>
          </a:p>
        </p:txBody>
      </p:sp>
      <p:sp>
        <p:nvSpPr>
          <p:cNvPr id="19" name="18 Marcador de pie de página"/>
          <p:cNvSpPr>
            <a:spLocks noGrp="1"/>
          </p:cNvSpPr>
          <p:nvPr>
            <p:ph type="ftr" sz="quarter" idx="11"/>
          </p:nvPr>
        </p:nvSpPr>
        <p:spPr>
          <a:xfrm>
            <a:off x="3581400" y="76200"/>
            <a:ext cx="2895600" cy="288925"/>
          </a:xfrm>
        </p:spPr>
        <p:txBody>
          <a:bodyPr/>
          <a:lstStyle/>
          <a:p>
            <a:endParaRPr lang="es-EC"/>
          </a:p>
        </p:txBody>
      </p:sp>
      <p:sp>
        <p:nvSpPr>
          <p:cNvPr id="16" name="15 Marcador de número de diapositiva"/>
          <p:cNvSpPr>
            <a:spLocks noGrp="1"/>
          </p:cNvSpPr>
          <p:nvPr>
            <p:ph type="sldNum" sz="quarter" idx="12"/>
          </p:nvPr>
        </p:nvSpPr>
        <p:spPr>
          <a:xfrm>
            <a:off x="8229600" y="6473952"/>
            <a:ext cx="758952" cy="246888"/>
          </a:xfrm>
        </p:spPr>
        <p:txBody>
          <a:bodyPr/>
          <a:lstStyle/>
          <a:p>
            <a:fld id="{1EB826EE-547C-4D35-82E0-22D9B04518DF}" type="slidenum">
              <a:rPr lang="es-EC" smtClean="0"/>
              <a:t>‹Nº›</a:t>
            </a:fld>
            <a:endParaRPr lang="es-EC"/>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2"/>
      </p:bgRef>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texto"/>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19" name="18 Marcador de fecha"/>
          <p:cNvSpPr>
            <a:spLocks noGrp="1"/>
          </p:cNvSpPr>
          <p:nvPr>
            <p:ph type="dt" sz="half" idx="10"/>
          </p:nvPr>
        </p:nvSpPr>
        <p:spPr/>
        <p:txBody>
          <a:bodyPr/>
          <a:lstStyle/>
          <a:p>
            <a:fld id="{8D40CB58-2E80-4D5C-AAC2-63A345084C69}" type="datetimeFigureOut">
              <a:rPr lang="es-EC" smtClean="0"/>
              <a:t>05/12/2018</a:t>
            </a:fld>
            <a:endParaRPr lang="es-EC"/>
          </a:p>
        </p:txBody>
      </p:sp>
      <p:sp>
        <p:nvSpPr>
          <p:cNvPr id="11" name="10 Marcador de pie de página"/>
          <p:cNvSpPr>
            <a:spLocks noGrp="1"/>
          </p:cNvSpPr>
          <p:nvPr>
            <p:ph type="ftr" sz="quarter" idx="11"/>
          </p:nvPr>
        </p:nvSpPr>
        <p:spPr/>
        <p:txBody>
          <a:bodyPr/>
          <a:lstStyle/>
          <a:p>
            <a:endParaRPr lang="es-EC"/>
          </a:p>
        </p:txBody>
      </p:sp>
      <p:sp>
        <p:nvSpPr>
          <p:cNvPr id="16" name="15 Marcador de número de diapositiva"/>
          <p:cNvSpPr>
            <a:spLocks noGrp="1"/>
          </p:cNvSpPr>
          <p:nvPr>
            <p:ph type="sldNum" sz="quarter" idx="12"/>
          </p:nvPr>
        </p:nvSpPr>
        <p:spPr/>
        <p:txBody>
          <a:bodyPr/>
          <a:lstStyle/>
          <a:p>
            <a:fld id="{1EB826EE-547C-4D35-82E0-22D9B04518DF}" type="slidenum">
              <a:rPr lang="es-EC" smtClean="0"/>
              <a:t>‹Nº›</a:t>
            </a:fld>
            <a:endParaRPr lang="es-EC"/>
          </a:p>
        </p:txBody>
      </p:sp>
      <p:sp>
        <p:nvSpPr>
          <p:cNvPr id="8" name="7 Título"/>
          <p:cNvSpPr>
            <a:spLocks noGrp="1"/>
          </p:cNvSpPr>
          <p:nvPr>
            <p:ph type="title"/>
          </p:nvPr>
        </p:nvSpPr>
        <p:spPr>
          <a:xfrm>
            <a:off x="180475" y="2947085"/>
            <a:ext cx="8686800" cy="1184825"/>
          </a:xfrm>
        </p:spPr>
        <p:txBody>
          <a:bodyPr rtlCol="0" anchor="t"/>
          <a:lstStyle>
            <a:lvl1pPr algn="r">
              <a:defRPr/>
            </a:lvl1pPr>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0" name="19 Título"/>
          <p:cNvSpPr>
            <a:spLocks noGrp="1"/>
          </p:cNvSpPr>
          <p:nvPr>
            <p:ph type="title"/>
          </p:nvPr>
        </p:nvSpPr>
        <p:spPr>
          <a:xfrm>
            <a:off x="301752" y="457200"/>
            <a:ext cx="8686800" cy="841248"/>
          </a:xfrm>
        </p:spPr>
        <p:txBody>
          <a:bodyPr/>
          <a:lstStyle/>
          <a:p>
            <a:r>
              <a:rPr kumimoji="0" lang="es-ES" smtClean="0"/>
              <a:t>Haga clic para modificar el estilo de título del patrón</a:t>
            </a:r>
            <a:endParaRPr kumimoji="0" lang="en-US"/>
          </a:p>
        </p:txBody>
      </p:sp>
      <p:sp>
        <p:nvSpPr>
          <p:cNvPr id="14" name="13 Marcador de contenido"/>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0"/>
          </p:nvPr>
        </p:nvSpPr>
        <p:spPr/>
        <p:txBody>
          <a:bodyPr/>
          <a:lstStyle/>
          <a:p>
            <a:fld id="{8D40CB58-2E80-4D5C-AAC2-63A345084C69}" type="datetimeFigureOut">
              <a:rPr lang="es-EC" smtClean="0"/>
              <a:t>05/12/2018</a:t>
            </a:fld>
            <a:endParaRPr lang="es-EC"/>
          </a:p>
        </p:txBody>
      </p:sp>
      <p:sp>
        <p:nvSpPr>
          <p:cNvPr id="10" name="9 Marcador de pie de página"/>
          <p:cNvSpPr>
            <a:spLocks noGrp="1"/>
          </p:cNvSpPr>
          <p:nvPr>
            <p:ph type="ftr" sz="quarter" idx="11"/>
          </p:nvPr>
        </p:nvSpPr>
        <p:spPr/>
        <p:txBody>
          <a:bodyPr/>
          <a:lstStyle/>
          <a:p>
            <a:endParaRPr lang="es-EC"/>
          </a:p>
        </p:txBody>
      </p:sp>
      <p:sp>
        <p:nvSpPr>
          <p:cNvPr id="31" name="30 Marcador de número de diapositiva"/>
          <p:cNvSpPr>
            <a:spLocks noGrp="1"/>
          </p:cNvSpPr>
          <p:nvPr>
            <p:ph type="sldNum" sz="quarter" idx="12"/>
          </p:nvPr>
        </p:nvSpPr>
        <p:spPr/>
        <p:txBody>
          <a:bodyPr/>
          <a:lstStyle/>
          <a:p>
            <a:fld id="{1EB826EE-547C-4D35-82E0-22D9B04518DF}" type="slidenum">
              <a:rPr lang="es-EC" smtClean="0"/>
              <a:t>‹Nº›</a:t>
            </a:fld>
            <a:endParaRPr lang="es-EC"/>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9" name="28 Título"/>
          <p:cNvSpPr>
            <a:spLocks noGrp="1"/>
          </p:cNvSpPr>
          <p:nvPr>
            <p:ph type="title"/>
          </p:nvPr>
        </p:nvSpPr>
        <p:spPr>
          <a:xfrm>
            <a:off x="304800" y="5410200"/>
            <a:ext cx="8610600" cy="882650"/>
          </a:xfrm>
        </p:spPr>
        <p:txBody>
          <a:bodyPr anchor="ctr"/>
          <a:lstStyle>
            <a:lvl1pPr>
              <a:defRPr/>
            </a:lvl1p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25" name="24 Marcador de texto"/>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8" name="27 Marcador de contenido"/>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Marcador de fecha"/>
          <p:cNvSpPr>
            <a:spLocks noGrp="1"/>
          </p:cNvSpPr>
          <p:nvPr>
            <p:ph type="dt" sz="half" idx="10"/>
          </p:nvPr>
        </p:nvSpPr>
        <p:spPr/>
        <p:txBody>
          <a:bodyPr/>
          <a:lstStyle/>
          <a:p>
            <a:fld id="{8D40CB58-2E80-4D5C-AAC2-63A345084C69}" type="datetimeFigureOut">
              <a:rPr lang="es-EC" smtClean="0"/>
              <a:t>05/12/2018</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a:xfrm>
            <a:off x="8229600" y="6477000"/>
            <a:ext cx="762000" cy="246888"/>
          </a:xfrm>
        </p:spPr>
        <p:txBody>
          <a:bodyPr/>
          <a:lstStyle/>
          <a:p>
            <a:fld id="{1EB826EE-547C-4D35-82E0-22D9B04518DF}" type="slidenum">
              <a:rPr lang="es-EC" smtClean="0"/>
              <a:t>‹Nº›</a:t>
            </a:fld>
            <a:endParaRPr lang="es-EC"/>
          </a:p>
        </p:txBody>
      </p:sp>
      <p:sp>
        <p:nvSpPr>
          <p:cNvPr id="11" name="10 Conector recto"/>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0" name="29 Título"/>
          <p:cNvSpPr>
            <a:spLocks noGrp="1"/>
          </p:cNvSpPr>
          <p:nvPr>
            <p:ph type="title"/>
          </p:nvPr>
        </p:nvSpPr>
        <p:spPr>
          <a:xfrm>
            <a:off x="301752" y="457200"/>
            <a:ext cx="8686800" cy="841248"/>
          </a:xfrm>
        </p:spPr>
        <p:txBody>
          <a:bodyPr/>
          <a:lstStyle/>
          <a:p>
            <a:r>
              <a:rPr kumimoji="0" lang="es-ES" smtClean="0"/>
              <a:t>Haga clic para modificar el estilo de título del patrón</a:t>
            </a:r>
            <a:endParaRPr kumimoji="0" lang="en-US"/>
          </a:p>
        </p:txBody>
      </p:sp>
      <p:sp>
        <p:nvSpPr>
          <p:cNvPr id="12" name="11 Marcador de fecha"/>
          <p:cNvSpPr>
            <a:spLocks noGrp="1"/>
          </p:cNvSpPr>
          <p:nvPr>
            <p:ph type="dt" sz="half" idx="10"/>
          </p:nvPr>
        </p:nvSpPr>
        <p:spPr/>
        <p:txBody>
          <a:bodyPr/>
          <a:lstStyle/>
          <a:p>
            <a:fld id="{8D40CB58-2E80-4D5C-AAC2-63A345084C69}" type="datetimeFigureOut">
              <a:rPr lang="es-EC" smtClean="0"/>
              <a:t>05/12/2018</a:t>
            </a:fld>
            <a:endParaRPr lang="es-EC"/>
          </a:p>
        </p:txBody>
      </p:sp>
      <p:sp>
        <p:nvSpPr>
          <p:cNvPr id="21" name="20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1EB826EE-547C-4D35-82E0-22D9B04518DF}" type="slidenum">
              <a:rPr lang="es-EC" smtClean="0"/>
              <a:t>‹Nº›</a:t>
            </a:fld>
            <a:endParaRPr lang="es-EC"/>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fld id="{8D40CB58-2E80-4D5C-AAC2-63A345084C69}" type="datetimeFigureOut">
              <a:rPr lang="es-EC" smtClean="0"/>
              <a:t>05/12/2018</a:t>
            </a:fld>
            <a:endParaRPr lang="es-EC"/>
          </a:p>
        </p:txBody>
      </p:sp>
      <p:sp>
        <p:nvSpPr>
          <p:cNvPr id="24" name="23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p>
            <a:fld id="{1EB826EE-547C-4D35-82E0-22D9B04518DF}" type="slidenum">
              <a:rPr lang="es-EC" smtClean="0"/>
              <a:t>‹Nº›</a:t>
            </a:fld>
            <a:endParaRPr lang="es-EC"/>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7 Conector recto"/>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Título"/>
          <p:cNvSpPr>
            <a:spLocks noGrp="1"/>
          </p:cNvSpPr>
          <p:nvPr>
            <p:ph type="title"/>
          </p:nvPr>
        </p:nvSpPr>
        <p:spPr>
          <a:xfrm>
            <a:off x="457200" y="5486400"/>
            <a:ext cx="8458200" cy="520700"/>
          </a:xfrm>
        </p:spPr>
        <p:txBody>
          <a:bodyPr anchor="ctr"/>
          <a:lstStyle>
            <a:lvl1pPr algn="l">
              <a:buNone/>
              <a:defRPr sz="2000" b="1"/>
            </a:lvl1pPr>
          </a:lstStyle>
          <a:p>
            <a:r>
              <a:rPr kumimoji="0" lang="es-ES" smtClean="0"/>
              <a:t>Haga clic para modificar el estilo de título del patrón</a:t>
            </a:r>
            <a:endParaRPr kumimoji="0" lang="en-US"/>
          </a:p>
        </p:txBody>
      </p:sp>
      <p:sp>
        <p:nvSpPr>
          <p:cNvPr id="26" name="25 Marcador de texto"/>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14" name="13 Marcador de contenido"/>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Marcador de fecha"/>
          <p:cNvSpPr>
            <a:spLocks noGrp="1"/>
          </p:cNvSpPr>
          <p:nvPr>
            <p:ph type="dt" sz="half" idx="10"/>
          </p:nvPr>
        </p:nvSpPr>
        <p:spPr/>
        <p:txBody>
          <a:bodyPr/>
          <a:lstStyle/>
          <a:p>
            <a:fld id="{8D40CB58-2E80-4D5C-AAC2-63A345084C69}" type="datetimeFigureOut">
              <a:rPr lang="es-EC" smtClean="0"/>
              <a:t>05/12/2018</a:t>
            </a:fld>
            <a:endParaRPr lang="es-EC"/>
          </a:p>
        </p:txBody>
      </p:sp>
      <p:sp>
        <p:nvSpPr>
          <p:cNvPr id="29" name="28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p>
            <a:fld id="{1EB826EE-547C-4D35-82E0-22D9B04518DF}" type="slidenum">
              <a:rPr lang="es-EC" smtClean="0"/>
              <a:t>‹Nº›</a:t>
            </a:fld>
            <a:endParaRPr lang="es-EC"/>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3" name="12 Marcador de posición de imagen"/>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s-ES" smtClean="0"/>
              <a:t>Haga clic en el icono para agregar una imagen</a:t>
            </a:r>
            <a:endParaRPr kumimoji="0" lang="en-US" dirty="0"/>
          </a:p>
        </p:txBody>
      </p:sp>
      <p:sp>
        <p:nvSpPr>
          <p:cNvPr id="7" name="6 Marcador de fecha"/>
          <p:cNvSpPr>
            <a:spLocks noGrp="1"/>
          </p:cNvSpPr>
          <p:nvPr>
            <p:ph type="dt" sz="half" idx="10"/>
          </p:nvPr>
        </p:nvSpPr>
        <p:spPr/>
        <p:txBody>
          <a:bodyPr/>
          <a:lstStyle/>
          <a:p>
            <a:fld id="{8D40CB58-2E80-4D5C-AAC2-63A345084C69}" type="datetimeFigureOut">
              <a:rPr lang="es-EC" smtClean="0"/>
              <a:t>05/12/2018</a:t>
            </a:fld>
            <a:endParaRPr lang="es-EC"/>
          </a:p>
        </p:txBody>
      </p:sp>
      <p:sp>
        <p:nvSpPr>
          <p:cNvPr id="5" name="4 Marcador de pie de página"/>
          <p:cNvSpPr>
            <a:spLocks noGrp="1"/>
          </p:cNvSpPr>
          <p:nvPr>
            <p:ph type="ftr" sz="quarter" idx="11"/>
          </p:nvPr>
        </p:nvSpPr>
        <p:spPr/>
        <p:txBody>
          <a:bodyPr/>
          <a:lstStyle/>
          <a:p>
            <a:endParaRPr lang="es-EC"/>
          </a:p>
        </p:txBody>
      </p:sp>
      <p:sp>
        <p:nvSpPr>
          <p:cNvPr id="31" name="30 Marcador de número de diapositiva"/>
          <p:cNvSpPr>
            <a:spLocks noGrp="1"/>
          </p:cNvSpPr>
          <p:nvPr>
            <p:ph type="sldNum" sz="quarter" idx="12"/>
          </p:nvPr>
        </p:nvSpPr>
        <p:spPr/>
        <p:txBody>
          <a:bodyPr/>
          <a:lstStyle/>
          <a:p>
            <a:fld id="{1EB826EE-547C-4D35-82E0-22D9B04518DF}" type="slidenum">
              <a:rPr lang="es-EC" smtClean="0"/>
              <a:t>‹Nº›</a:t>
            </a:fld>
            <a:endParaRPr lang="es-EC"/>
          </a:p>
        </p:txBody>
      </p:sp>
      <p:sp>
        <p:nvSpPr>
          <p:cNvPr id="17" name="16 Título"/>
          <p:cNvSpPr>
            <a:spLocks noGrp="1"/>
          </p:cNvSpPr>
          <p:nvPr>
            <p:ph type="title"/>
          </p:nvPr>
        </p:nvSpPr>
        <p:spPr>
          <a:xfrm>
            <a:off x="381000" y="4993760"/>
            <a:ext cx="5867400" cy="522288"/>
          </a:xfrm>
        </p:spPr>
        <p:txBody>
          <a:bodyPr anchor="ctr"/>
          <a:lstStyle>
            <a:lvl1pPr algn="l">
              <a:buNone/>
              <a:defRPr sz="2000" b="1"/>
            </a:lvl1pPr>
          </a:lstStyle>
          <a:p>
            <a:r>
              <a:rPr kumimoji="0" lang="es-ES" smtClean="0"/>
              <a:t>Haga clic para modificar el estilo de título del patrón</a:t>
            </a:r>
            <a:endParaRPr kumimoji="0" lang="en-US"/>
          </a:p>
        </p:txBody>
      </p:sp>
      <p:sp>
        <p:nvSpPr>
          <p:cNvPr id="26" name="25 Marcador de texto"/>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7 Marcador de texto"/>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1" name="10 Marcador de fecha"/>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8D40CB58-2E80-4D5C-AAC2-63A345084C69}" type="datetimeFigureOut">
              <a:rPr lang="es-EC" smtClean="0"/>
              <a:t>05/12/2018</a:t>
            </a:fld>
            <a:endParaRPr lang="es-EC"/>
          </a:p>
        </p:txBody>
      </p:sp>
      <p:sp>
        <p:nvSpPr>
          <p:cNvPr id="28" name="27 Marcador de pie de página"/>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s-EC"/>
          </a:p>
        </p:txBody>
      </p:sp>
      <p:sp>
        <p:nvSpPr>
          <p:cNvPr id="5" name="4 Marcador de número de diapositiva"/>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1EB826EE-547C-4D35-82E0-22D9B04518DF}" type="slidenum">
              <a:rPr lang="es-EC" smtClean="0"/>
              <a:t>‹Nº›</a:t>
            </a:fld>
            <a:endParaRPr lang="es-EC"/>
          </a:p>
        </p:txBody>
      </p:sp>
      <p:sp>
        <p:nvSpPr>
          <p:cNvPr id="10" name="9 Marcador de título"/>
          <p:cNvSpPr>
            <a:spLocks noGrp="1"/>
          </p:cNvSpPr>
          <p:nvPr>
            <p:ph type="title"/>
          </p:nvPr>
        </p:nvSpPr>
        <p:spPr>
          <a:xfrm>
            <a:off x="304800" y="457200"/>
            <a:ext cx="8686800" cy="838200"/>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9" name="8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Conector recto"/>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395536" y="548680"/>
            <a:ext cx="8458200" cy="5832648"/>
          </a:xfrm>
        </p:spPr>
        <p:txBody>
          <a:bodyPr>
            <a:normAutofit fontScale="62500" lnSpcReduction="20000"/>
          </a:bodyPr>
          <a:lstStyle/>
          <a:p>
            <a:r>
              <a:rPr lang="es-EC" b="1" dirty="0" smtClean="0"/>
              <a:t>                                               UNIVERSIDAD </a:t>
            </a:r>
            <a:r>
              <a:rPr lang="es-EC" b="1" dirty="0"/>
              <a:t>ESTATAL DE BOLIVAR</a:t>
            </a:r>
            <a:endParaRPr lang="es-EC" dirty="0"/>
          </a:p>
          <a:p>
            <a:r>
              <a:rPr lang="es-EC" b="1" dirty="0"/>
              <a:t> </a:t>
            </a:r>
            <a:endParaRPr lang="es-EC" dirty="0"/>
          </a:p>
          <a:p>
            <a:r>
              <a:rPr lang="es-EC" b="1" dirty="0" smtClean="0"/>
              <a:t>                     FACULTAD </a:t>
            </a:r>
            <a:r>
              <a:rPr lang="es-EC" b="1" dirty="0"/>
              <a:t>DE JURISPRUDENCIA, CIENCIAS SOCIALES Y POLITICAS</a:t>
            </a:r>
            <a:endParaRPr lang="es-EC" dirty="0"/>
          </a:p>
          <a:p>
            <a:r>
              <a:rPr lang="es-EC" b="1" dirty="0"/>
              <a:t> </a:t>
            </a:r>
            <a:endParaRPr lang="es-EC" dirty="0"/>
          </a:p>
          <a:p>
            <a:r>
              <a:rPr lang="es-EC" b="1" dirty="0" smtClean="0"/>
              <a:t>                                                        C ARRERA DE </a:t>
            </a:r>
            <a:r>
              <a:rPr lang="es-EC" b="1" dirty="0"/>
              <a:t>DERECHO</a:t>
            </a:r>
            <a:endParaRPr lang="es-EC" dirty="0"/>
          </a:p>
          <a:p>
            <a:r>
              <a:rPr lang="es-EC" b="1" dirty="0"/>
              <a:t> </a:t>
            </a:r>
            <a:endParaRPr lang="es-EC" dirty="0"/>
          </a:p>
          <a:p>
            <a:r>
              <a:rPr lang="es-EC" b="1" dirty="0" smtClean="0"/>
              <a:t>                     TRABAJO </a:t>
            </a:r>
            <a:r>
              <a:rPr lang="es-EC" b="1" dirty="0"/>
              <a:t>DE TITULACION PREVIA LA OBTENCION DEL TITULO DE:</a:t>
            </a:r>
            <a:endParaRPr lang="es-EC" dirty="0"/>
          </a:p>
          <a:p>
            <a:r>
              <a:rPr lang="es-EC" b="1" dirty="0"/>
              <a:t> </a:t>
            </a:r>
            <a:endParaRPr lang="es-EC" dirty="0"/>
          </a:p>
          <a:p>
            <a:r>
              <a:rPr lang="es-EC" b="1" dirty="0" smtClean="0"/>
              <a:t>                    ABOGADA </a:t>
            </a:r>
            <a:r>
              <a:rPr lang="es-EC" b="1" dirty="0"/>
              <a:t>DE LOS TRIBUNALES Y JUZGADOS DE LA REPUBLICA </a:t>
            </a:r>
            <a:endParaRPr lang="es-EC" b="1" dirty="0" smtClean="0"/>
          </a:p>
          <a:p>
            <a:endParaRPr lang="es-EC" b="1" dirty="0" smtClean="0"/>
          </a:p>
          <a:p>
            <a:r>
              <a:rPr lang="es-EC" b="1" dirty="0" smtClean="0"/>
              <a:t>                                                                    TEMA: </a:t>
            </a:r>
            <a:endParaRPr lang="es-EC" dirty="0"/>
          </a:p>
          <a:p>
            <a:r>
              <a:rPr lang="es-EC" b="1" dirty="0"/>
              <a:t> </a:t>
            </a:r>
            <a:endParaRPr lang="es-EC" dirty="0"/>
          </a:p>
          <a:p>
            <a:pPr algn="ctr"/>
            <a:r>
              <a:rPr lang="es-EC" dirty="0" smtClean="0"/>
              <a:t>        “</a:t>
            </a:r>
            <a:r>
              <a:rPr lang="es-EC" dirty="0"/>
              <a:t>EL PRINCIPIO IURA NOVIT CURIA FRENTE AL PRINCIPIO DE CONGRUENCIA Y DERECHO </a:t>
            </a:r>
            <a:r>
              <a:rPr lang="es-EC" dirty="0" smtClean="0"/>
              <a:t>       CONSTITUCIONAL </a:t>
            </a:r>
            <a:r>
              <a:rPr lang="es-EC" dirty="0"/>
              <a:t>A LA DEFENSA EN EL PROCESO PENAL”</a:t>
            </a:r>
          </a:p>
          <a:p>
            <a:r>
              <a:rPr lang="es-EC" b="1" dirty="0"/>
              <a:t> </a:t>
            </a:r>
            <a:r>
              <a:rPr lang="es-EC" b="1" dirty="0" smtClean="0"/>
              <a:t> </a:t>
            </a:r>
            <a:endParaRPr lang="es-EC" dirty="0"/>
          </a:p>
          <a:p>
            <a:r>
              <a:rPr lang="es-EC" b="1" dirty="0" smtClean="0"/>
              <a:t>                                                             INVESTIGADORA</a:t>
            </a:r>
            <a:r>
              <a:rPr lang="es-EC" b="1" dirty="0"/>
              <a:t>: </a:t>
            </a:r>
            <a:endParaRPr lang="es-EC" b="1" dirty="0" smtClean="0"/>
          </a:p>
          <a:p>
            <a:r>
              <a:rPr lang="es-EC" b="1" dirty="0" smtClean="0"/>
              <a:t>                                   MICHELLE </a:t>
            </a:r>
            <a:r>
              <a:rPr lang="es-EC" b="1" dirty="0"/>
              <a:t>KAROLINA CARDENAS MAIGUASHCA</a:t>
            </a:r>
            <a:endParaRPr lang="es-EC" dirty="0"/>
          </a:p>
          <a:p>
            <a:r>
              <a:rPr lang="es-EC" b="1" dirty="0"/>
              <a:t> </a:t>
            </a:r>
            <a:endParaRPr lang="es-EC" dirty="0"/>
          </a:p>
          <a:p>
            <a:r>
              <a:rPr lang="es-EC" b="1" dirty="0" smtClean="0"/>
              <a:t>                                                        TUTOR </a:t>
            </a:r>
            <a:r>
              <a:rPr lang="es-EC" b="1" dirty="0"/>
              <a:t>DEL PROYECTO:</a:t>
            </a:r>
            <a:endParaRPr lang="es-EC" dirty="0"/>
          </a:p>
          <a:p>
            <a:r>
              <a:rPr lang="es-EC" b="1" dirty="0"/>
              <a:t> </a:t>
            </a:r>
            <a:endParaRPr lang="es-EC" dirty="0"/>
          </a:p>
          <a:p>
            <a:r>
              <a:rPr lang="es-EC" b="1" dirty="0" smtClean="0"/>
              <a:t>                                     DR</a:t>
            </a:r>
            <a:r>
              <a:rPr lang="es-EC" b="1" dirty="0"/>
              <a:t>. WASHINGTON XAVIER BAZANTES ESCOBAR</a:t>
            </a:r>
            <a:endParaRPr lang="es-EC" dirty="0"/>
          </a:p>
          <a:p>
            <a:r>
              <a:rPr lang="es-EC" b="1" dirty="0"/>
              <a:t> </a:t>
            </a:r>
            <a:endParaRPr lang="es-EC" dirty="0"/>
          </a:p>
          <a:p>
            <a:r>
              <a:rPr lang="es-EC" b="1" dirty="0" smtClean="0"/>
              <a:t>                                                      GUARANDA </a:t>
            </a:r>
            <a:r>
              <a:rPr lang="es-EC" b="1" dirty="0"/>
              <a:t>- ECUADOR</a:t>
            </a:r>
            <a:endParaRPr lang="es-EC" dirty="0"/>
          </a:p>
          <a:p>
            <a:r>
              <a:rPr lang="es-EC" b="1" dirty="0" smtClean="0"/>
              <a:t>                                                                         2018</a:t>
            </a:r>
            <a:endParaRPr lang="es-EC" dirty="0"/>
          </a:p>
        </p:txBody>
      </p:sp>
    </p:spTree>
    <p:extLst>
      <p:ext uri="{BB962C8B-B14F-4D97-AF65-F5344CB8AC3E}">
        <p14:creationId xmlns:p14="http://schemas.microsoft.com/office/powerpoint/2010/main" val="359233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                  Conclusiones  </a:t>
            </a:r>
            <a:endParaRPr lang="es-EC" dirty="0"/>
          </a:p>
        </p:txBody>
      </p:sp>
      <p:sp>
        <p:nvSpPr>
          <p:cNvPr id="3" name="2 Marcador de contenido"/>
          <p:cNvSpPr>
            <a:spLocks noGrp="1"/>
          </p:cNvSpPr>
          <p:nvPr>
            <p:ph idx="1"/>
          </p:nvPr>
        </p:nvSpPr>
        <p:spPr>
          <a:xfrm>
            <a:off x="304800" y="1628799"/>
            <a:ext cx="8686800" cy="4392489"/>
          </a:xfrm>
        </p:spPr>
        <p:txBody>
          <a:bodyPr>
            <a:normAutofit fontScale="70000" lnSpcReduction="20000"/>
          </a:bodyPr>
          <a:lstStyle/>
          <a:p>
            <a:pPr lvl="0"/>
            <a:r>
              <a:rPr lang="es-EC" dirty="0"/>
              <a:t>Se concluye que el Derecho a la Defensa se constituye en un Derecho connatural de todas las personas inmersas en un proceso legal, misma que no es considerada por la población investigada</a:t>
            </a:r>
            <a:r>
              <a:rPr lang="es-EC" dirty="0" smtClean="0"/>
              <a:t>.</a:t>
            </a:r>
          </a:p>
          <a:p>
            <a:pPr marL="0" lvl="0" indent="0">
              <a:buNone/>
            </a:pPr>
            <a:endParaRPr lang="es-EC" dirty="0"/>
          </a:p>
          <a:p>
            <a:pPr lvl="0"/>
            <a:r>
              <a:rPr lang="es-EC" dirty="0"/>
              <a:t>Se concluye que los Operadores de Justicia conocen que se debe aplicar el Principio de Congruencia sobre el Principio </a:t>
            </a:r>
            <a:r>
              <a:rPr lang="es-EC" dirty="0" err="1"/>
              <a:t>Iura</a:t>
            </a:r>
            <a:r>
              <a:rPr lang="es-EC" dirty="0"/>
              <a:t> </a:t>
            </a:r>
            <a:r>
              <a:rPr lang="es-EC" dirty="0" err="1"/>
              <a:t>Novit</a:t>
            </a:r>
            <a:r>
              <a:rPr lang="es-EC" dirty="0"/>
              <a:t> Curia a fin de garantizar el </a:t>
            </a:r>
            <a:r>
              <a:rPr lang="es-EC" dirty="0" err="1"/>
              <a:t>Derechoa</a:t>
            </a:r>
            <a:r>
              <a:rPr lang="es-EC" dirty="0"/>
              <a:t> la  defensa de las personas procesadas</a:t>
            </a:r>
            <a:r>
              <a:rPr lang="es-EC" dirty="0" smtClean="0"/>
              <a:t>.</a:t>
            </a:r>
          </a:p>
          <a:p>
            <a:pPr marL="0" lvl="0" indent="0">
              <a:buNone/>
            </a:pPr>
            <a:endParaRPr lang="es-EC" dirty="0"/>
          </a:p>
          <a:p>
            <a:pPr lvl="0"/>
            <a:r>
              <a:rPr lang="es-EC" dirty="0"/>
              <a:t>De la investigación realizada se puede concluir que los operadores de justicia si conocen los principios que deben ser aplicados dentro de un proceso penal al momento de adoptarse su decisión, siendo estos el Principio </a:t>
            </a:r>
            <a:r>
              <a:rPr lang="es-EC" dirty="0" err="1"/>
              <a:t>Iura</a:t>
            </a:r>
            <a:r>
              <a:rPr lang="es-EC" dirty="0"/>
              <a:t> </a:t>
            </a:r>
            <a:r>
              <a:rPr lang="es-EC" dirty="0" err="1"/>
              <a:t>Novit</a:t>
            </a:r>
            <a:r>
              <a:rPr lang="es-EC" dirty="0"/>
              <a:t> Curia y el de Congruencia mismos que se encentran contenidos como Garantía Constitucional.</a:t>
            </a:r>
          </a:p>
          <a:p>
            <a:endParaRPr lang="es-EC" dirty="0"/>
          </a:p>
        </p:txBody>
      </p:sp>
    </p:spTree>
    <p:extLst>
      <p:ext uri="{BB962C8B-B14F-4D97-AF65-F5344CB8AC3E}">
        <p14:creationId xmlns:p14="http://schemas.microsoft.com/office/powerpoint/2010/main" val="19670942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               Recomendaciones </a:t>
            </a:r>
            <a:endParaRPr lang="es-EC" dirty="0"/>
          </a:p>
        </p:txBody>
      </p:sp>
      <p:sp>
        <p:nvSpPr>
          <p:cNvPr id="3" name="2 Marcador de contenido"/>
          <p:cNvSpPr>
            <a:spLocks noGrp="1"/>
          </p:cNvSpPr>
          <p:nvPr>
            <p:ph idx="1"/>
          </p:nvPr>
        </p:nvSpPr>
        <p:spPr>
          <a:xfrm>
            <a:off x="304800" y="1554163"/>
            <a:ext cx="8686800" cy="4251102"/>
          </a:xfrm>
        </p:spPr>
        <p:txBody>
          <a:bodyPr>
            <a:normAutofit fontScale="85000" lnSpcReduction="20000"/>
          </a:bodyPr>
          <a:lstStyle/>
          <a:p>
            <a:pPr lvl="0"/>
            <a:r>
              <a:rPr lang="es-EC" dirty="0"/>
              <a:t>Se recomienda que todos los Operadores de Justicia apliquen los Principios Constitucionales y de Derechos Humanos a fin de garantizar una justicia efectiva e imparcial</a:t>
            </a:r>
            <a:r>
              <a:rPr lang="es-EC" dirty="0" smtClean="0"/>
              <a:t>.</a:t>
            </a:r>
          </a:p>
          <a:p>
            <a:pPr marL="0" lvl="0" indent="0">
              <a:buNone/>
            </a:pPr>
            <a:endParaRPr lang="es-EC" dirty="0"/>
          </a:p>
          <a:p>
            <a:pPr lvl="0"/>
            <a:r>
              <a:rPr lang="es-EC" dirty="0"/>
              <a:t>Se recomienda que los Juzgadores observen y apliquen la Garantía Constitucional contenida en el Art. 76 N.- 7, Lit. i) de la Constitución de la República del Ecuador a fin de que la sentencia dictada dentro de una causa contenga la motivación exigida y contemos con sentencias congruentes.</a:t>
            </a:r>
          </a:p>
          <a:p>
            <a:endParaRPr lang="es-EC" dirty="0"/>
          </a:p>
        </p:txBody>
      </p:sp>
    </p:spTree>
    <p:extLst>
      <p:ext uri="{BB962C8B-B14F-4D97-AF65-F5344CB8AC3E}">
        <p14:creationId xmlns:p14="http://schemas.microsoft.com/office/powerpoint/2010/main" val="27850257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332656"/>
            <a:ext cx="8686800" cy="792088"/>
          </a:xfrm>
        </p:spPr>
        <p:txBody>
          <a:bodyPr>
            <a:normAutofit fontScale="90000"/>
          </a:bodyPr>
          <a:lstStyle/>
          <a:p>
            <a:r>
              <a:rPr lang="es-EC" dirty="0" smtClean="0"/>
              <a:t>                                </a:t>
            </a:r>
            <a:r>
              <a:rPr lang="es-EC" sz="6000" dirty="0" smtClean="0"/>
              <a:t>TEMA </a:t>
            </a:r>
            <a:endParaRPr lang="es-EC" sz="6000" dirty="0"/>
          </a:p>
        </p:txBody>
      </p:sp>
      <p:sp>
        <p:nvSpPr>
          <p:cNvPr id="3" name="2 Marcador de contenido"/>
          <p:cNvSpPr>
            <a:spLocks noGrp="1"/>
          </p:cNvSpPr>
          <p:nvPr>
            <p:ph idx="1"/>
          </p:nvPr>
        </p:nvSpPr>
        <p:spPr>
          <a:xfrm>
            <a:off x="323528" y="1484784"/>
            <a:ext cx="8686800" cy="4525963"/>
          </a:xfrm>
        </p:spPr>
        <p:txBody>
          <a:bodyPr/>
          <a:lstStyle/>
          <a:p>
            <a:endParaRPr lang="es-EC" dirty="0" smtClean="0"/>
          </a:p>
          <a:p>
            <a:r>
              <a:rPr lang="es-EC" dirty="0" smtClean="0"/>
              <a:t>“</a:t>
            </a:r>
            <a:r>
              <a:rPr lang="es-EC" dirty="0"/>
              <a:t>EL PRINCIPIO IURA NOVIT CURIA FRENTE AL PRINCIPIO DE CONGRUENCIA Y DERECHO CONSTITUCIONAL A LA DEFENSA EN EL PROCESO PENAL”</a:t>
            </a:r>
          </a:p>
          <a:p>
            <a:endParaRPr lang="es-EC" dirty="0"/>
          </a:p>
        </p:txBody>
      </p:sp>
    </p:spTree>
    <p:extLst>
      <p:ext uri="{BB962C8B-B14F-4D97-AF65-F5344CB8AC3E}">
        <p14:creationId xmlns:p14="http://schemas.microsoft.com/office/powerpoint/2010/main" val="30476306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            FORMULACION  DE PROBLEMA </a:t>
            </a:r>
            <a:endParaRPr lang="es-EC" dirty="0"/>
          </a:p>
        </p:txBody>
      </p:sp>
      <p:sp>
        <p:nvSpPr>
          <p:cNvPr id="3" name="2 Marcador de contenido"/>
          <p:cNvSpPr>
            <a:spLocks noGrp="1"/>
          </p:cNvSpPr>
          <p:nvPr>
            <p:ph idx="1"/>
          </p:nvPr>
        </p:nvSpPr>
        <p:spPr/>
        <p:txBody>
          <a:bodyPr/>
          <a:lstStyle/>
          <a:p>
            <a:pPr algn="just"/>
            <a:r>
              <a:rPr lang="es-EC" dirty="0"/>
              <a:t>¿</a:t>
            </a:r>
            <a:r>
              <a:rPr lang="es-EC" sz="2400" dirty="0"/>
              <a:t>El cambio del tipo penal por parte del Fiscal al momento de formular la acusación o adopción de un nuevo tipo penal por el del Juzgador al emitir su decisión, en referencia al tipificado y notificado al procesado en la formulación de cargos; vulnera el Principio de Congruencia y el derecho Constitucional a su Defensa? </a:t>
            </a:r>
          </a:p>
          <a:p>
            <a:endParaRPr lang="es-EC" dirty="0"/>
          </a:p>
        </p:txBody>
      </p:sp>
    </p:spTree>
    <p:extLst>
      <p:ext uri="{BB962C8B-B14F-4D97-AF65-F5344CB8AC3E}">
        <p14:creationId xmlns:p14="http://schemas.microsoft.com/office/powerpoint/2010/main" val="10869714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1340768"/>
            <a:ext cx="8686800" cy="4739357"/>
          </a:xfrm>
        </p:spPr>
        <p:txBody>
          <a:bodyPr/>
          <a:lstStyle/>
          <a:p>
            <a:pPr marL="0" indent="0">
              <a:buNone/>
            </a:pPr>
            <a:r>
              <a:rPr lang="es-EC" dirty="0" smtClean="0"/>
              <a:t>                            </a:t>
            </a:r>
            <a:endParaRPr lang="es-EC" dirty="0">
              <a:solidFill>
                <a:srgbClr val="FF0000"/>
              </a:solidFill>
            </a:endParaRPr>
          </a:p>
        </p:txBody>
      </p:sp>
      <p:sp>
        <p:nvSpPr>
          <p:cNvPr id="7" name="6 Elipse"/>
          <p:cNvSpPr/>
          <p:nvPr/>
        </p:nvSpPr>
        <p:spPr>
          <a:xfrm>
            <a:off x="1259632" y="2656220"/>
            <a:ext cx="1584176" cy="10189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dirty="0" smtClean="0"/>
              <a:t>General </a:t>
            </a:r>
            <a:endParaRPr lang="es-EC" dirty="0"/>
          </a:p>
        </p:txBody>
      </p:sp>
      <p:sp>
        <p:nvSpPr>
          <p:cNvPr id="9" name="8 Elipse"/>
          <p:cNvSpPr/>
          <p:nvPr/>
        </p:nvSpPr>
        <p:spPr>
          <a:xfrm>
            <a:off x="6516216" y="2656220"/>
            <a:ext cx="1800200" cy="122413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dirty="0" smtClean="0"/>
              <a:t>Específicos</a:t>
            </a:r>
            <a:endParaRPr lang="es-EC" dirty="0"/>
          </a:p>
        </p:txBody>
      </p:sp>
      <p:sp>
        <p:nvSpPr>
          <p:cNvPr id="10" name="9 Elipse"/>
          <p:cNvSpPr/>
          <p:nvPr/>
        </p:nvSpPr>
        <p:spPr>
          <a:xfrm>
            <a:off x="3275856" y="2281481"/>
            <a:ext cx="2670647" cy="1800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dirty="0"/>
              <a:t>O</a:t>
            </a:r>
            <a:r>
              <a:rPr lang="es-EC" dirty="0" smtClean="0"/>
              <a:t>BJETIVOS </a:t>
            </a:r>
            <a:endParaRPr lang="es-EC" dirty="0"/>
          </a:p>
        </p:txBody>
      </p:sp>
      <p:sp>
        <p:nvSpPr>
          <p:cNvPr id="11" name="10 Flecha izquierda"/>
          <p:cNvSpPr/>
          <p:nvPr/>
        </p:nvSpPr>
        <p:spPr>
          <a:xfrm>
            <a:off x="2887035" y="2998049"/>
            <a:ext cx="324036" cy="33530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2" name="11 Flecha derecha"/>
          <p:cNvSpPr/>
          <p:nvPr/>
        </p:nvSpPr>
        <p:spPr>
          <a:xfrm>
            <a:off x="6055568" y="3128598"/>
            <a:ext cx="360040" cy="2423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Tree>
    <p:extLst>
      <p:ext uri="{BB962C8B-B14F-4D97-AF65-F5344CB8AC3E}">
        <p14:creationId xmlns:p14="http://schemas.microsoft.com/office/powerpoint/2010/main" val="23000239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                        Hipótesis </a:t>
            </a:r>
            <a:endParaRPr lang="es-EC" dirty="0"/>
          </a:p>
        </p:txBody>
      </p:sp>
      <p:sp>
        <p:nvSpPr>
          <p:cNvPr id="3" name="2 Marcador de contenido"/>
          <p:cNvSpPr>
            <a:spLocks noGrp="1"/>
          </p:cNvSpPr>
          <p:nvPr>
            <p:ph idx="1"/>
          </p:nvPr>
        </p:nvSpPr>
        <p:spPr/>
        <p:txBody>
          <a:bodyPr/>
          <a:lstStyle/>
          <a:p>
            <a:pPr algn="just"/>
            <a:r>
              <a:rPr lang="es-EC" dirty="0"/>
              <a:t>El respeto irrestricto por parte de los Fiscales y Jueces, de las garantías constitucionales del Debido Proceso y de los principios jurídicos del Derecho, así como la correlación entre los principios </a:t>
            </a:r>
            <a:r>
              <a:rPr lang="es-EC" dirty="0" err="1"/>
              <a:t>Iura</a:t>
            </a:r>
            <a:r>
              <a:rPr lang="es-EC" dirty="0"/>
              <a:t> </a:t>
            </a:r>
            <a:r>
              <a:rPr lang="es-EC" dirty="0" err="1"/>
              <a:t>Novit</a:t>
            </a:r>
            <a:r>
              <a:rPr lang="es-EC" dirty="0"/>
              <a:t> Curia y el de Congruencia, generará sentencias justas y provocará seguridad jurídica.</a:t>
            </a:r>
          </a:p>
          <a:p>
            <a:endParaRPr lang="es-EC" dirty="0"/>
          </a:p>
        </p:txBody>
      </p:sp>
    </p:spTree>
    <p:extLst>
      <p:ext uri="{BB962C8B-B14F-4D97-AF65-F5344CB8AC3E}">
        <p14:creationId xmlns:p14="http://schemas.microsoft.com/office/powerpoint/2010/main" val="28998723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457200"/>
            <a:ext cx="8686800" cy="883568"/>
          </a:xfrm>
        </p:spPr>
        <p:txBody>
          <a:bodyPr>
            <a:normAutofit fontScale="90000"/>
          </a:bodyPr>
          <a:lstStyle/>
          <a:p>
            <a:r>
              <a:rPr lang="es-EC" dirty="0" smtClean="0"/>
              <a:t>             Justificación de la investigación  </a:t>
            </a:r>
            <a:endParaRPr lang="es-EC" dirty="0"/>
          </a:p>
        </p:txBody>
      </p:sp>
      <p:sp>
        <p:nvSpPr>
          <p:cNvPr id="3" name="2 Marcador de contenido"/>
          <p:cNvSpPr>
            <a:spLocks noGrp="1"/>
          </p:cNvSpPr>
          <p:nvPr>
            <p:ph idx="1"/>
          </p:nvPr>
        </p:nvSpPr>
        <p:spPr/>
        <p:txBody>
          <a:bodyPr>
            <a:normAutofit fontScale="77500" lnSpcReduction="20000"/>
          </a:bodyPr>
          <a:lstStyle/>
          <a:p>
            <a:endParaRPr lang="es-EC" dirty="0" smtClean="0"/>
          </a:p>
          <a:p>
            <a:pPr algn="just"/>
            <a:r>
              <a:rPr lang="es-EC" dirty="0" smtClean="0"/>
              <a:t>El </a:t>
            </a:r>
            <a:r>
              <a:rPr lang="es-EC" dirty="0"/>
              <a:t>presente trabajo se constituirá como un instrumentos de análisis de los operadores de justicia, abogados litigante, estudiantes de derechos y toda la sociedad, en particular las personas sometidas al sistema judicial, razón por la cual se considera que será de mucha utilidad para la Administración de justicia, pues se establecerá criterios de aplicación de los principios constitucionales y procesales a fin de que al finalizar el procesamiento de una causa obtengamos sentencia justas en las que </a:t>
            </a:r>
            <a:r>
              <a:rPr lang="es-EC" dirty="0" smtClean="0"/>
              <a:t>impere </a:t>
            </a:r>
            <a:r>
              <a:rPr lang="es-EC" dirty="0"/>
              <a:t>la verdad histórica de los hechos luego de un proceso lleno de garantías.</a:t>
            </a:r>
          </a:p>
          <a:p>
            <a:pPr marL="0" indent="0">
              <a:buNone/>
            </a:pPr>
            <a:r>
              <a:rPr lang="es-EC" dirty="0"/>
              <a:t> </a:t>
            </a:r>
          </a:p>
          <a:p>
            <a:endParaRPr lang="es-EC" dirty="0" smtClean="0"/>
          </a:p>
        </p:txBody>
      </p:sp>
    </p:spTree>
    <p:extLst>
      <p:ext uri="{BB962C8B-B14F-4D97-AF65-F5344CB8AC3E}">
        <p14:creationId xmlns:p14="http://schemas.microsoft.com/office/powerpoint/2010/main" val="3338466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C" dirty="0"/>
              <a:t>Fundamentación Científica </a:t>
            </a:r>
            <a:br>
              <a:rPr lang="es-EC" dirty="0"/>
            </a:br>
            <a:endParaRPr lang="es-EC" dirty="0"/>
          </a:p>
        </p:txBody>
      </p:sp>
      <p:sp>
        <p:nvSpPr>
          <p:cNvPr id="3" name="2 Marcador de contenido"/>
          <p:cNvSpPr>
            <a:spLocks noGrp="1"/>
          </p:cNvSpPr>
          <p:nvPr>
            <p:ph idx="1"/>
          </p:nvPr>
        </p:nvSpPr>
        <p:spPr/>
        <p:txBody>
          <a:bodyPr/>
          <a:lstStyle/>
          <a:p>
            <a:endParaRPr lang="es-EC" dirty="0"/>
          </a:p>
        </p:txBody>
      </p:sp>
    </p:spTree>
    <p:extLst>
      <p:ext uri="{BB962C8B-B14F-4D97-AF65-F5344CB8AC3E}">
        <p14:creationId xmlns:p14="http://schemas.microsoft.com/office/powerpoint/2010/main" val="32023871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               mArco teórico </a:t>
            </a:r>
            <a:endParaRPr lang="es-EC" dirty="0"/>
          </a:p>
        </p:txBody>
      </p:sp>
      <p:sp>
        <p:nvSpPr>
          <p:cNvPr id="3" name="2 Marcador de contenido"/>
          <p:cNvSpPr>
            <a:spLocks noGrp="1"/>
          </p:cNvSpPr>
          <p:nvPr>
            <p:ph idx="1"/>
          </p:nvPr>
        </p:nvSpPr>
        <p:spPr/>
        <p:txBody>
          <a:bodyPr/>
          <a:lstStyle/>
          <a:p>
            <a:pPr marL="342900" lvl="1" indent="-342900">
              <a:buFont typeface="Wingdings 2"/>
              <a:buChar char=""/>
            </a:pPr>
            <a:r>
              <a:rPr lang="es-EC" b="1" dirty="0"/>
              <a:t>EL PRINCIPIO IURA NOVIT CURIA</a:t>
            </a:r>
            <a:endParaRPr lang="es-EC" sz="1800" dirty="0"/>
          </a:p>
          <a:p>
            <a:pPr marL="342900" lvl="1" indent="-342900">
              <a:buFont typeface="Wingdings 2"/>
              <a:buChar char=""/>
            </a:pPr>
            <a:r>
              <a:rPr lang="es-EC" b="1" dirty="0"/>
              <a:t>EL PRINCIPIO DE CONGRUENCIA</a:t>
            </a:r>
            <a:endParaRPr lang="es-EC" sz="1800" dirty="0"/>
          </a:p>
          <a:p>
            <a:pPr marL="342900" lvl="1" indent="-342900">
              <a:buFont typeface="Wingdings 2"/>
              <a:buChar char=""/>
            </a:pPr>
            <a:r>
              <a:rPr lang="es-EC" b="1" dirty="0"/>
              <a:t>EL DEBIDO PROCESO</a:t>
            </a:r>
            <a:endParaRPr lang="es-EC" sz="1800" dirty="0"/>
          </a:p>
          <a:p>
            <a:pPr marL="342900" lvl="1" indent="-342900">
              <a:buFont typeface="Wingdings 2"/>
              <a:buChar char=""/>
            </a:pPr>
            <a:r>
              <a:rPr lang="es-EC" b="1" dirty="0"/>
              <a:t>EL DERECHO DE DEFENSA</a:t>
            </a:r>
            <a:endParaRPr lang="es-EC" sz="1800" dirty="0"/>
          </a:p>
          <a:p>
            <a:pPr marL="342900" lvl="1" indent="-342900">
              <a:buFont typeface="Wingdings 2"/>
              <a:buChar char=""/>
            </a:pPr>
            <a:r>
              <a:rPr lang="es-EC" b="1" dirty="0"/>
              <a:t>EL PRINCIPIO DE IMPARCIALIDAD</a:t>
            </a:r>
            <a:endParaRPr lang="es-EC" sz="1800" dirty="0"/>
          </a:p>
          <a:p>
            <a:pPr marL="342900" lvl="1" indent="-342900">
              <a:buFont typeface="Wingdings 2"/>
              <a:buChar char=""/>
            </a:pPr>
            <a:r>
              <a:rPr lang="es-EC" b="1" dirty="0"/>
              <a:t>EL PRINCIPIO DE CONTRADICCION</a:t>
            </a:r>
            <a:endParaRPr lang="es-EC" sz="1800" dirty="0"/>
          </a:p>
          <a:p>
            <a:pPr marL="342900" lvl="1" indent="-342900">
              <a:buFont typeface="Wingdings 2"/>
              <a:buChar char=""/>
            </a:pPr>
            <a:r>
              <a:rPr lang="es-EC" b="1" dirty="0"/>
              <a:t>LA REFORMULACION DE CARGOS</a:t>
            </a:r>
            <a:endParaRPr lang="es-EC" sz="1800" dirty="0"/>
          </a:p>
          <a:p>
            <a:endParaRPr lang="es-EC" dirty="0"/>
          </a:p>
        </p:txBody>
      </p:sp>
    </p:spTree>
    <p:extLst>
      <p:ext uri="{BB962C8B-B14F-4D97-AF65-F5344CB8AC3E}">
        <p14:creationId xmlns:p14="http://schemas.microsoft.com/office/powerpoint/2010/main" val="12375100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                   </a:t>
            </a:r>
            <a:r>
              <a:rPr lang="es-EC" dirty="0" err="1" smtClean="0"/>
              <a:t>Metodologia</a:t>
            </a:r>
            <a:r>
              <a:rPr lang="es-EC" dirty="0" smtClean="0"/>
              <a:t> </a:t>
            </a:r>
            <a:endParaRPr lang="es-EC" dirty="0"/>
          </a:p>
        </p:txBody>
      </p:sp>
      <p:sp>
        <p:nvSpPr>
          <p:cNvPr id="3" name="2 Marcador de contenido"/>
          <p:cNvSpPr>
            <a:spLocks noGrp="1"/>
          </p:cNvSpPr>
          <p:nvPr>
            <p:ph idx="1"/>
          </p:nvPr>
        </p:nvSpPr>
        <p:spPr/>
        <p:txBody>
          <a:bodyPr>
            <a:normAutofit fontScale="77500" lnSpcReduction="20000"/>
          </a:bodyPr>
          <a:lstStyle/>
          <a:p>
            <a:pPr marL="0" indent="0">
              <a:buNone/>
            </a:pPr>
            <a:r>
              <a:rPr lang="es-EC" b="1" dirty="0"/>
              <a:t> </a:t>
            </a:r>
            <a:r>
              <a:rPr lang="es-EC" b="1" dirty="0" smtClean="0"/>
              <a:t>                        Modalidad de la Investigación </a:t>
            </a:r>
          </a:p>
          <a:p>
            <a:pPr marL="0" indent="0">
              <a:buNone/>
            </a:pPr>
            <a:r>
              <a:rPr lang="es-EC" dirty="0" smtClean="0"/>
              <a:t> -Por el nivel del conocimiento </a:t>
            </a:r>
          </a:p>
          <a:p>
            <a:pPr marL="0" indent="0">
              <a:buNone/>
            </a:pPr>
            <a:r>
              <a:rPr lang="es-EC" dirty="0" smtClean="0"/>
              <a:t> -Por la participación de los sujetos </a:t>
            </a:r>
          </a:p>
          <a:p>
            <a:pPr marL="0" indent="0">
              <a:buNone/>
            </a:pPr>
            <a:r>
              <a:rPr lang="es-EC" dirty="0"/>
              <a:t> </a:t>
            </a:r>
            <a:r>
              <a:rPr lang="es-EC" dirty="0" smtClean="0"/>
              <a:t>-Según el lugar </a:t>
            </a:r>
          </a:p>
          <a:p>
            <a:pPr marL="0" indent="0">
              <a:buNone/>
            </a:pPr>
            <a:r>
              <a:rPr lang="es-EC" dirty="0"/>
              <a:t> </a:t>
            </a:r>
            <a:r>
              <a:rPr lang="es-EC" dirty="0" smtClean="0"/>
              <a:t>-Por el tiempo de ocurrencia de los hechos </a:t>
            </a:r>
          </a:p>
          <a:p>
            <a:pPr marL="0" indent="0">
              <a:buNone/>
            </a:pPr>
            <a:endParaRPr lang="es-EC" dirty="0" smtClean="0"/>
          </a:p>
          <a:p>
            <a:pPr marL="0" indent="0">
              <a:buNone/>
            </a:pPr>
            <a:r>
              <a:rPr lang="es-EC" dirty="0" smtClean="0"/>
              <a:t>                        </a:t>
            </a:r>
            <a:r>
              <a:rPr lang="es-EC" b="1" dirty="0" smtClean="0"/>
              <a:t>Métodos Técnicas Instrumentos</a:t>
            </a:r>
          </a:p>
          <a:p>
            <a:pPr marL="0" indent="0">
              <a:buNone/>
            </a:pPr>
            <a:r>
              <a:rPr lang="es-EC" b="1" dirty="0" smtClean="0"/>
              <a:t> </a:t>
            </a:r>
          </a:p>
          <a:p>
            <a:pPr marL="0" indent="0">
              <a:buNone/>
            </a:pPr>
            <a:r>
              <a:rPr lang="es-EC" dirty="0" smtClean="0"/>
              <a:t>-Métodos </a:t>
            </a:r>
          </a:p>
          <a:p>
            <a:pPr marL="0" indent="0">
              <a:buNone/>
            </a:pPr>
            <a:r>
              <a:rPr lang="es-EC" dirty="0" smtClean="0"/>
              <a:t>-Técnicas </a:t>
            </a:r>
          </a:p>
          <a:p>
            <a:pPr marL="0" indent="0">
              <a:buNone/>
            </a:pPr>
            <a:r>
              <a:rPr lang="es-EC" dirty="0" smtClean="0"/>
              <a:t>-Instrumentos   </a:t>
            </a:r>
            <a:endParaRPr lang="es-EC" dirty="0"/>
          </a:p>
        </p:txBody>
      </p:sp>
    </p:spTree>
    <p:extLst>
      <p:ext uri="{BB962C8B-B14F-4D97-AF65-F5344CB8AC3E}">
        <p14:creationId xmlns:p14="http://schemas.microsoft.com/office/powerpoint/2010/main" val="788046888"/>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Viajes">
  <a:themeElements>
    <a:clrScheme name="Viajes">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Viajes">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Viajes">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222</TotalTime>
  <Words>535</Words>
  <Application>Microsoft Office PowerPoint</Application>
  <PresentationFormat>Presentación en pantalla (4:3)</PresentationFormat>
  <Paragraphs>69</Paragraphs>
  <Slides>11</Slides>
  <Notes>0</Notes>
  <HiddenSlides>0</HiddenSlides>
  <MMClips>0</MMClips>
  <ScaleCrop>false</ScaleCrop>
  <HeadingPairs>
    <vt:vector size="4" baseType="variant">
      <vt:variant>
        <vt:lpstr>Tema</vt:lpstr>
      </vt:variant>
      <vt:variant>
        <vt:i4>1</vt:i4>
      </vt:variant>
      <vt:variant>
        <vt:lpstr>Títulos de diapositiva</vt:lpstr>
      </vt:variant>
      <vt:variant>
        <vt:i4>11</vt:i4>
      </vt:variant>
    </vt:vector>
  </HeadingPairs>
  <TitlesOfParts>
    <vt:vector size="12" baseType="lpstr">
      <vt:lpstr>Viajes</vt:lpstr>
      <vt:lpstr>Presentación de PowerPoint</vt:lpstr>
      <vt:lpstr>                                TEMA </vt:lpstr>
      <vt:lpstr>            FORMULACION  DE PROBLEMA </vt:lpstr>
      <vt:lpstr>Presentación de PowerPoint</vt:lpstr>
      <vt:lpstr>                        Hipótesis </vt:lpstr>
      <vt:lpstr>             Justificación de la investigación  </vt:lpstr>
      <vt:lpstr>Fundamentación Científica  </vt:lpstr>
      <vt:lpstr>               mArco teórico </vt:lpstr>
      <vt:lpstr>                   Metodologia </vt:lpstr>
      <vt:lpstr>                  Conclusiones  </vt:lpstr>
      <vt:lpstr>               Recomendaciones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Luis Alberto Espín Montesdeoca</dc:creator>
  <cp:lastModifiedBy>puerto5</cp:lastModifiedBy>
  <cp:revision>8</cp:revision>
  <dcterms:created xsi:type="dcterms:W3CDTF">2018-12-04T17:22:56Z</dcterms:created>
  <dcterms:modified xsi:type="dcterms:W3CDTF">2018-12-05T19:52:33Z</dcterms:modified>
</cp:coreProperties>
</file>